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30F2B9-5130-4CD6-86FD-361A178EE4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93F77A6-58A4-4EC4-BFBF-4035C75C76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690558-D385-4C50-8D92-32826092A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F5D61-0413-45BB-8742-BFCA5C32D162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4B14B3A-C107-4AE1-AA6B-E188CF78D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78F567E-3512-4A94-B81C-7145A9A55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38D1B-999A-41A4-9623-C54C1821D4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5916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C7FA91-5681-4D11-BCAF-41281BFB2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3CB4324-10D1-402E-A196-E60820FF54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2AD8AB-C96A-4821-8EFF-37814023E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F5D61-0413-45BB-8742-BFCA5C32D162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D38B8A-FE6C-4C25-A692-35CF2ADD9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80AC06-A346-45CA-AD4D-14C33778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38D1B-999A-41A4-9623-C54C1821D4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224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C44BD1F-38AD-4321-BAF6-FE1FA34052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91F0BB1-2762-4176-B4D9-5C3BCDD8F3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F49244-3046-4684-93C5-5CC4021DB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F5D61-0413-45BB-8742-BFCA5C32D162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2A7CFF-EB50-4A6F-9E12-494C6FCEC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BAE6D4-4DE9-497D-85CD-D938D1332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38D1B-999A-41A4-9623-C54C1821D4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0857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D31FD0-DD4F-4807-BADF-5E1B8AF2B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CC2630B-6EB5-466C-91D6-48F2A6274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B914509-5BC2-4575-B6BF-40C4261F0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F5D61-0413-45BB-8742-BFCA5C32D162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986BA41-14C6-4547-8906-969485D0B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D91951-5F9C-40BC-8CF8-33273AC57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38D1B-999A-41A4-9623-C54C1821D4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214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FF0636-9BB2-415D-A549-CC018C9DE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2F60A82-A8DA-4BA8-B8B7-1093AD5C85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17FA06-51A9-4B03-9A2E-A491DB13E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F5D61-0413-45BB-8742-BFCA5C32D162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C929DE-0B60-47B6-BA81-CC0888E66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26214F-8094-4971-A302-B2FB766FB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38D1B-999A-41A4-9623-C54C1821D4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564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3D6028-FCCC-40C2-9AC9-4711AB0B7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BA668AC-C9BC-4960-BEB1-676C1EAD7B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9D7A6D5-1826-431B-B1B2-61F7A00E19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4A4C718-30C5-4794-AA7F-D00B12E57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F5D61-0413-45BB-8742-BFCA5C32D162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6729CA7-90A5-46D7-B135-5F1DACA91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C2BC561-2772-4436-AC96-FD4584907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38D1B-999A-41A4-9623-C54C1821D4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406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C86830-32A4-40EB-AE26-786634556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FA5803E-E146-4D2F-9CDA-6D73153847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E0B402-4F1D-4EED-8B5F-60A6DC35F5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6DEA88B-CB7E-403A-BA27-A11B57504C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A4E2FC4-75B2-4C35-AFAF-D724FC5690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BD4DA6C-A3A6-4570-90CC-A64C49F55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F5D61-0413-45BB-8742-BFCA5C32D162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BC23EF5-D033-4FAD-B7F6-0E5FEAD63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4237D69-3B0C-487F-BF44-6EA45B891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38D1B-999A-41A4-9623-C54C1821D4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9865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138144-2055-4DC1-99AC-30CAACE7E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E70E3DC-C835-4888-BE62-61CC875F1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F5D61-0413-45BB-8742-BFCA5C32D162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CDD8F31-7664-4D6F-AC3E-DC1C84D82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C999CD6-866D-457A-88E9-8400657DC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38D1B-999A-41A4-9623-C54C1821D4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604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205EAE9-7EA7-48AC-A01D-11C5B017A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F5D61-0413-45BB-8742-BFCA5C32D162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1121A40-CD38-4421-AC5E-533DC569E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5A5DCBC-C046-4B9D-AB41-0FB525CBC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38D1B-999A-41A4-9623-C54C1821D4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451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7F8CE9-BEE0-4942-8958-C993E1849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23E2076-3C3C-4F7F-9B65-49EE17C47D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6F56BFF-6FA8-4CEE-89E7-72AA9E3831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58A7F16-1823-45CD-822A-41050D60E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F5D61-0413-45BB-8742-BFCA5C32D162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7DAC1F-1A9D-44A2-9C80-E522F2AFB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243011F-E699-4ABD-85D4-B241A173A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38D1B-999A-41A4-9623-C54C1821D4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4725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31E02B-2A4C-4497-9946-1E2BCE028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C787C3A-BF27-42FC-A425-1377C03F6B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D1B99DB-4574-42FB-8941-68AE7AF6E3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4126F5C-3AA2-46F3-8D07-7BF69086B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F5D61-0413-45BB-8742-BFCA5C32D162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D4DAC96-F969-4231-8DF9-04332297A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4986349-3606-40C6-AA19-B7036CFE5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38D1B-999A-41A4-9623-C54C1821D4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3201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5355EF2-32A3-48CB-91FB-CAD7DEC3E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D38BCB5-C3B7-41A3-AA21-E16050626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8572AA-AAF5-4609-8095-676932C1BB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F5D61-0413-45BB-8742-BFCA5C32D162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696E5E8-8980-4ED4-9059-A31670BAA9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F1D710-1A2C-4F79-A6AB-D07A5BFBCA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38D1B-999A-41A4-9623-C54C1821D4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896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36A3377-4782-4122-BFC8-30C26BCCF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238922"/>
            <a:ext cx="10905066" cy="6619077"/>
          </a:xfrm>
        </p:spPr>
        <p:txBody>
          <a:bodyPr>
            <a:normAutofit/>
          </a:bodyPr>
          <a:lstStyle/>
          <a:p>
            <a:endParaRPr kumimoji="1" lang="en-US" altLang="ja-JP" sz="2000" dirty="0"/>
          </a:p>
          <a:p>
            <a:pPr marL="0" indent="0">
              <a:buNone/>
            </a:pPr>
            <a:r>
              <a:rPr kumimoji="1" lang="ja-JP" altLang="en-US" sz="2400" dirty="0"/>
              <a:t>新型コロナウイルスの感染者数が再度増加していますので、以下のコロナウイルス関連情報についてご案内いたします。</a:t>
            </a:r>
            <a:endParaRPr kumimoji="1" lang="en-US" altLang="ja-JP" sz="2400" dirty="0"/>
          </a:p>
          <a:p>
            <a:endParaRPr lang="en-US" altLang="ja-JP" sz="2000" dirty="0"/>
          </a:p>
          <a:p>
            <a:r>
              <a:rPr kumimoji="1" lang="ja-JP" altLang="en-US" sz="2200" b="1" u="sng" dirty="0"/>
              <a:t>①　コロナウイルスに関する主な給付金　（会社）</a:t>
            </a:r>
            <a:endParaRPr kumimoji="1" lang="en-US" altLang="ja-JP" sz="2200" b="1" u="sng" dirty="0"/>
          </a:p>
          <a:p>
            <a:r>
              <a:rPr lang="ja-JP" altLang="en-US" sz="2200" b="1" u="sng" dirty="0"/>
              <a:t>②　コロナウイルスに感染した場合にもらえる手当金（従業員）</a:t>
            </a:r>
            <a:endParaRPr lang="en-US" altLang="ja-JP" sz="2200" b="1" u="sng" dirty="0"/>
          </a:p>
          <a:p>
            <a:r>
              <a:rPr kumimoji="1" lang="ja-JP" altLang="en-US" sz="2200" b="1" u="sng" dirty="0"/>
              <a:t>③　従業員が</a:t>
            </a:r>
            <a:r>
              <a:rPr kumimoji="1" lang="ja-JP" altLang="en-US" sz="2200" b="1" u="sng" dirty="0">
                <a:solidFill>
                  <a:schemeClr val="tx1"/>
                </a:solidFill>
              </a:rPr>
              <a:t>コロナ感染・濃厚接触者になったときの簡易対応フロー</a:t>
            </a:r>
            <a:endParaRPr kumimoji="1" lang="en-US" altLang="ja-JP" sz="2200" b="1" u="sng" dirty="0">
              <a:solidFill>
                <a:schemeClr val="tx1"/>
              </a:solidFill>
            </a:endParaRPr>
          </a:p>
          <a:p>
            <a:endParaRPr lang="en-US" altLang="ja-JP" sz="2000" u="sng" dirty="0"/>
          </a:p>
          <a:p>
            <a:endParaRPr lang="en-US" altLang="ja-JP" sz="2000" u="sng" dirty="0"/>
          </a:p>
          <a:p>
            <a:pPr marL="0" indent="0" algn="ctr">
              <a:buNone/>
            </a:pPr>
            <a:r>
              <a:rPr kumimoji="1" lang="en-US" altLang="ja-JP" sz="2000" dirty="0"/>
              <a:t>※※※※※※※※※※※※※※※※※※※※※※※※※※※※※※※※※※※※※※※※※※</a:t>
            </a:r>
          </a:p>
          <a:p>
            <a:pPr marL="0" indent="0">
              <a:buNone/>
            </a:pPr>
            <a:r>
              <a:rPr kumimoji="1" lang="ja-JP" altLang="en-US" sz="2000" dirty="0"/>
              <a:t>給付金、補助金は、他にも多くあり、情報も随時更新されるため、最新の情報は以下のサイト等でお調べ下さい。</a:t>
            </a:r>
            <a:endParaRPr kumimoji="1" lang="en-US" altLang="ja-JP" sz="2000" dirty="0"/>
          </a:p>
          <a:p>
            <a:r>
              <a:rPr lang="ja-JP" altLang="en-US" sz="2000" dirty="0"/>
              <a:t>ミラサポ</a:t>
            </a:r>
            <a:r>
              <a:rPr lang="en-US" altLang="ja-JP" sz="2000" dirty="0"/>
              <a:t>PLUS</a:t>
            </a:r>
            <a:r>
              <a:rPr lang="ja-JP" altLang="en-US" sz="2000" dirty="0"/>
              <a:t>（経産省、中小企業庁関係補助金）</a:t>
            </a:r>
            <a:endParaRPr lang="en-US" altLang="ja-JP" sz="2000" dirty="0"/>
          </a:p>
          <a:p>
            <a:r>
              <a:rPr kumimoji="1" lang="ja-JP" altLang="en-US" sz="2000" dirty="0"/>
              <a:t>厚生労働省</a:t>
            </a:r>
            <a:r>
              <a:rPr kumimoji="1" lang="en-US" altLang="ja-JP" sz="2000" dirty="0"/>
              <a:t>HP</a:t>
            </a:r>
            <a:r>
              <a:rPr kumimoji="1" lang="ja-JP" altLang="en-US" sz="2000" dirty="0"/>
              <a:t>（助成金）</a:t>
            </a:r>
            <a:endParaRPr kumimoji="1" lang="en-US" altLang="ja-JP" sz="2000" dirty="0"/>
          </a:p>
          <a:p>
            <a:endParaRPr lang="en-US" altLang="ja-JP" sz="2000" dirty="0"/>
          </a:p>
          <a:p>
            <a:pPr marL="0" indent="0" algn="r">
              <a:buNone/>
            </a:pPr>
            <a:r>
              <a:rPr kumimoji="1" lang="ja-JP" altLang="en-US" sz="2000" dirty="0"/>
              <a:t>及川社会保険労務総合事務所</a:t>
            </a:r>
            <a:endParaRPr kumimoji="1" lang="en-US" altLang="ja-JP" sz="2000" dirty="0"/>
          </a:p>
          <a:p>
            <a:endParaRPr kumimoji="1" lang="ja-JP" altLang="en-US" sz="20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80E12990-83DC-4427-B08F-CEAB085ACE2A}"/>
              </a:ext>
            </a:extLst>
          </p:cNvPr>
          <p:cNvSpPr/>
          <p:nvPr/>
        </p:nvSpPr>
        <p:spPr>
          <a:xfrm>
            <a:off x="151002" y="327171"/>
            <a:ext cx="11601974" cy="3405930"/>
          </a:xfrm>
          <a:prstGeom prst="roundRect">
            <a:avLst/>
          </a:prstGeom>
          <a:noFill/>
          <a:ln w="381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8432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F8B285-0A69-4E2B-9BDE-AD3EB81747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594" y="132462"/>
            <a:ext cx="11646716" cy="723215"/>
          </a:xfrm>
        </p:spPr>
        <p:txBody>
          <a:bodyPr anchor="ctr">
            <a:noAutofit/>
          </a:bodyPr>
          <a:lstStyle/>
          <a:p>
            <a:pPr algn="l"/>
            <a:r>
              <a:rPr kumimoji="1" lang="ja-JP" altLang="en-US" sz="2400" b="1" u="sng" dirty="0"/>
              <a:t>①コロナウイルスに関する主な給付金等（会社）　</a:t>
            </a:r>
            <a:r>
              <a:rPr kumimoji="1" lang="ja-JP" altLang="en-US" sz="2400" b="1" dirty="0"/>
              <a:t>　　　　　　　</a:t>
            </a:r>
            <a:r>
              <a:rPr kumimoji="1" lang="en-US" altLang="ja-JP" sz="2400" b="1" u="sng" dirty="0"/>
              <a:t>2022/1/27</a:t>
            </a:r>
            <a:r>
              <a:rPr kumimoji="1" lang="ja-JP" altLang="en-US" sz="2400" b="1" u="sng" dirty="0"/>
              <a:t>現在</a:t>
            </a:r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CC9C6232-49EE-4AFF-954B-FB9AC89269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0093756"/>
              </p:ext>
            </p:extLst>
          </p:nvPr>
        </p:nvGraphicFramePr>
        <p:xfrm>
          <a:off x="428770" y="823375"/>
          <a:ext cx="11374539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9479">
                  <a:extLst>
                    <a:ext uri="{9D8B030D-6E8A-4147-A177-3AD203B41FA5}">
                      <a16:colId xmlns:a16="http://schemas.microsoft.com/office/drawing/2014/main" val="4265971558"/>
                    </a:ext>
                  </a:extLst>
                </a:gridCol>
                <a:gridCol w="3657050">
                  <a:extLst>
                    <a:ext uri="{9D8B030D-6E8A-4147-A177-3AD203B41FA5}">
                      <a16:colId xmlns:a16="http://schemas.microsoft.com/office/drawing/2014/main" val="1606743277"/>
                    </a:ext>
                  </a:extLst>
                </a:gridCol>
                <a:gridCol w="5478010">
                  <a:extLst>
                    <a:ext uri="{9D8B030D-6E8A-4147-A177-3AD203B41FA5}">
                      <a16:colId xmlns:a16="http://schemas.microsoft.com/office/drawing/2014/main" val="18122048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名称（管轄省庁）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金額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どんなときに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7259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u="sng" dirty="0"/>
                        <a:t>雇用調整助成金</a:t>
                      </a:r>
                      <a:endParaRPr kumimoji="1" lang="en-US" altLang="ja-JP" b="1" u="sng" dirty="0"/>
                    </a:p>
                    <a:p>
                      <a:pPr algn="ctr"/>
                      <a:r>
                        <a:rPr kumimoji="1" lang="ja-JP" altLang="en-US" dirty="0"/>
                        <a:t>（厚労省）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u="sng" dirty="0"/>
                        <a:t>休業</a:t>
                      </a:r>
                      <a:r>
                        <a:rPr kumimoji="1" lang="en-US" altLang="ja-JP" b="1" u="sng" dirty="0"/>
                        <a:t>1</a:t>
                      </a:r>
                      <a:r>
                        <a:rPr kumimoji="1" lang="ja-JP" altLang="en-US" b="1" u="sng" dirty="0"/>
                        <a:t>日当たり最大</a:t>
                      </a:r>
                      <a:r>
                        <a:rPr kumimoji="1" lang="en-US" altLang="ja-JP" b="1" u="sng" dirty="0"/>
                        <a:t>15,000</a:t>
                      </a:r>
                      <a:r>
                        <a:rPr kumimoji="1" lang="ja-JP" altLang="en-US" b="1" u="sng" dirty="0"/>
                        <a:t>円</a:t>
                      </a:r>
                      <a:endParaRPr kumimoji="1" lang="en-US" altLang="ja-JP" b="1" u="sng" dirty="0"/>
                    </a:p>
                    <a:p>
                      <a:pPr algn="ctr"/>
                      <a:r>
                        <a:rPr kumimoji="1" lang="en-US" altLang="ja-JP" sz="1600" dirty="0"/>
                        <a:t>※3</a:t>
                      </a:r>
                      <a:r>
                        <a:rPr kumimoji="1" lang="ja-JP" altLang="en-US" sz="1600" dirty="0"/>
                        <a:t>カ月の平均売上</a:t>
                      </a:r>
                      <a:r>
                        <a:rPr kumimoji="1" lang="en-US" altLang="ja-JP" sz="1600" dirty="0"/>
                        <a:t>-30</a:t>
                      </a:r>
                      <a:r>
                        <a:rPr kumimoji="1" lang="ja-JP" altLang="en-US" sz="1600" dirty="0"/>
                        <a:t>％の場合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仕事がなくて従業員を休ませて、休業手当を支払ったとき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33498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小学校休業等対応助成金</a:t>
                      </a:r>
                      <a:r>
                        <a:rPr kumimoji="1" lang="ja-JP" altLang="en-US" dirty="0"/>
                        <a:t>（厚労省）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u="sng" dirty="0"/>
                        <a:t>特別有給</a:t>
                      </a:r>
                      <a:r>
                        <a:rPr kumimoji="1" lang="en-US" altLang="ja-JP" b="1" u="sng" dirty="0"/>
                        <a:t>1</a:t>
                      </a:r>
                      <a:r>
                        <a:rPr kumimoji="1" lang="ja-JP" altLang="en-US" b="1" u="sng" dirty="0"/>
                        <a:t>日当たり最大</a:t>
                      </a:r>
                      <a:r>
                        <a:rPr kumimoji="1" lang="en-US" altLang="ja-JP" b="1" u="sng" dirty="0"/>
                        <a:t>11,000</a:t>
                      </a:r>
                      <a:r>
                        <a:rPr kumimoji="1" lang="ja-JP" altLang="en-US" b="1" u="sng" dirty="0"/>
                        <a:t>円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コロナ休校（休園）をした子供の面倒を見る従業員に特別有給を支払った場合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6578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事業復活支援金</a:t>
                      </a:r>
                      <a:endParaRPr kumimoji="1" lang="en-US" altLang="ja-JP" b="1" dirty="0"/>
                    </a:p>
                    <a:p>
                      <a:pPr algn="ctr"/>
                      <a:r>
                        <a:rPr kumimoji="1" lang="ja-JP" altLang="en-US" dirty="0"/>
                        <a:t>（経産省）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u="sng" dirty="0"/>
                        <a:t>法人：</a:t>
                      </a:r>
                      <a:r>
                        <a:rPr kumimoji="1" lang="en-US" altLang="ja-JP" b="1" u="sng" dirty="0"/>
                        <a:t>60</a:t>
                      </a:r>
                      <a:r>
                        <a:rPr kumimoji="1" lang="ja-JP" altLang="en-US" b="1" u="sng" dirty="0"/>
                        <a:t>万～　個人：</a:t>
                      </a:r>
                      <a:r>
                        <a:rPr kumimoji="1" lang="en-US" altLang="ja-JP" b="1" u="sng" dirty="0"/>
                        <a:t>30</a:t>
                      </a:r>
                      <a:r>
                        <a:rPr kumimoji="1" lang="ja-JP" altLang="en-US" b="1" u="sng" dirty="0"/>
                        <a:t>万～</a:t>
                      </a:r>
                      <a:endParaRPr kumimoji="1" lang="en-US" altLang="ja-JP" b="1" u="sng" dirty="0"/>
                    </a:p>
                    <a:p>
                      <a:pPr algn="ctr"/>
                      <a:r>
                        <a:rPr kumimoji="1" lang="ja-JP" altLang="en-US" dirty="0"/>
                        <a:t>（どちらも上限額）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2021/11-2022/3</a:t>
                      </a:r>
                      <a:r>
                        <a:rPr kumimoji="1" lang="ja-JP" altLang="en-US" dirty="0"/>
                        <a:t>の売上が</a:t>
                      </a:r>
                      <a:r>
                        <a:rPr kumimoji="1" lang="en-US" altLang="ja-JP" dirty="0"/>
                        <a:t>2018/11-2021/3</a:t>
                      </a:r>
                      <a:r>
                        <a:rPr kumimoji="1" lang="ja-JP" altLang="en-US" dirty="0"/>
                        <a:t>の任意の同月と比べて</a:t>
                      </a:r>
                      <a:r>
                        <a:rPr kumimoji="1" lang="en-US" altLang="ja-JP" dirty="0"/>
                        <a:t>30</a:t>
                      </a:r>
                      <a:r>
                        <a:rPr kumimoji="1" lang="ja-JP" altLang="en-US" dirty="0"/>
                        <a:t>％以上下がっているとき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5275079"/>
                  </a:ext>
                </a:extLst>
              </a:tr>
            </a:tbl>
          </a:graphicData>
        </a:graphic>
      </p:graphicFrame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82FEED4F-EEF8-4FD3-A71B-CB34B6D2E3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533398"/>
              </p:ext>
            </p:extLst>
          </p:nvPr>
        </p:nvGraphicFramePr>
        <p:xfrm>
          <a:off x="428769" y="4358867"/>
          <a:ext cx="11374539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9479">
                  <a:extLst>
                    <a:ext uri="{9D8B030D-6E8A-4147-A177-3AD203B41FA5}">
                      <a16:colId xmlns:a16="http://schemas.microsoft.com/office/drawing/2014/main" val="4265971558"/>
                    </a:ext>
                  </a:extLst>
                </a:gridCol>
                <a:gridCol w="3897443">
                  <a:extLst>
                    <a:ext uri="{9D8B030D-6E8A-4147-A177-3AD203B41FA5}">
                      <a16:colId xmlns:a16="http://schemas.microsoft.com/office/drawing/2014/main" val="1606743277"/>
                    </a:ext>
                  </a:extLst>
                </a:gridCol>
                <a:gridCol w="5237617">
                  <a:extLst>
                    <a:ext uri="{9D8B030D-6E8A-4147-A177-3AD203B41FA5}">
                      <a16:colId xmlns:a16="http://schemas.microsoft.com/office/drawing/2014/main" val="18122048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名称（管轄省庁）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金額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どんなときに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7259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u="sng" dirty="0"/>
                        <a:t>傷病手当金</a:t>
                      </a:r>
                      <a:endParaRPr kumimoji="1" lang="en-US" altLang="ja-JP" b="1" u="sng" dirty="0"/>
                    </a:p>
                    <a:p>
                      <a:pPr algn="ctr"/>
                      <a:r>
                        <a:rPr kumimoji="1" lang="ja-JP" altLang="en-US" dirty="0"/>
                        <a:t>（健康保険）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１日当たり　給与額</a:t>
                      </a:r>
                      <a:r>
                        <a:rPr kumimoji="1" lang="en-US" altLang="ja-JP" dirty="0"/>
                        <a:t>÷30</a:t>
                      </a:r>
                      <a:r>
                        <a:rPr kumimoji="1" lang="ja-JP" altLang="en-US" dirty="0"/>
                        <a:t>の約</a:t>
                      </a:r>
                      <a:r>
                        <a:rPr kumimoji="1" lang="en-US" altLang="ja-JP" dirty="0"/>
                        <a:t>67</a:t>
                      </a:r>
                      <a:r>
                        <a:rPr kumimoji="1" lang="ja-JP" altLang="en-US" dirty="0"/>
                        <a:t>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コロナウイルスに感染して</a:t>
                      </a:r>
                      <a:r>
                        <a:rPr kumimoji="1" lang="en-US" altLang="ja-JP" dirty="0"/>
                        <a:t>4</a:t>
                      </a:r>
                      <a:r>
                        <a:rPr kumimoji="1" lang="ja-JP" altLang="en-US" dirty="0"/>
                        <a:t>日以上休んだ場合</a:t>
                      </a:r>
                      <a:endParaRPr kumimoji="1" lang="en-US" altLang="ja-JP" dirty="0"/>
                    </a:p>
                    <a:p>
                      <a:r>
                        <a:rPr kumimoji="1" lang="en-US" altLang="ja-JP" dirty="0"/>
                        <a:t>※</a:t>
                      </a:r>
                      <a:r>
                        <a:rPr kumimoji="1" lang="ja-JP" altLang="en-US" dirty="0"/>
                        <a:t>国民健康保険も申請可能です</a:t>
                      </a:r>
                      <a:endParaRPr kumimoji="1" lang="en-US" altLang="ja-JP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33498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休業支援金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（厚生労働省）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１日当たり　給与額</a:t>
                      </a:r>
                      <a:r>
                        <a:rPr kumimoji="1" lang="en-US" altLang="ja-JP" dirty="0"/>
                        <a:t>÷30</a:t>
                      </a:r>
                    </a:p>
                    <a:p>
                      <a:r>
                        <a:rPr kumimoji="1" lang="en-US" altLang="ja-JP" dirty="0"/>
                        <a:t>※</a:t>
                      </a:r>
                      <a:r>
                        <a:rPr kumimoji="1" lang="ja-JP" altLang="en-US" dirty="0"/>
                        <a:t>上限</a:t>
                      </a:r>
                      <a:r>
                        <a:rPr kumimoji="1" lang="en-US" altLang="ja-JP" dirty="0"/>
                        <a:t>8</a:t>
                      </a:r>
                      <a:r>
                        <a:rPr kumimoji="1" lang="ja-JP" altLang="en-US" dirty="0"/>
                        <a:t>，</a:t>
                      </a:r>
                      <a:r>
                        <a:rPr kumimoji="1" lang="en-US" altLang="ja-JP" dirty="0"/>
                        <a:t>265</a:t>
                      </a:r>
                      <a:r>
                        <a:rPr kumimoji="1" lang="ja-JP" altLang="en-US" dirty="0"/>
                        <a:t>円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濃厚接触者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6578816"/>
                  </a:ext>
                </a:extLst>
              </a:tr>
            </a:tbl>
          </a:graphicData>
        </a:graphic>
      </p:graphicFrame>
      <p:sp>
        <p:nvSpPr>
          <p:cNvPr id="6" name="タイトル 1">
            <a:extLst>
              <a:ext uri="{FF2B5EF4-FFF2-40B4-BE49-F238E27FC236}">
                <a16:creationId xmlns:a16="http://schemas.microsoft.com/office/drawing/2014/main" id="{7B0BDC30-D7B4-4B2B-9B58-610E8EA52E93}"/>
              </a:ext>
            </a:extLst>
          </p:cNvPr>
          <p:cNvSpPr txBox="1">
            <a:spLocks/>
          </p:cNvSpPr>
          <p:nvPr/>
        </p:nvSpPr>
        <p:spPr>
          <a:xfrm>
            <a:off x="156594" y="3743546"/>
            <a:ext cx="11646716" cy="7232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b="1" u="sng" dirty="0"/>
              <a:t>②コロナウイルスに感染した場合にもらえる手当金等（従業員）　　　　</a:t>
            </a:r>
            <a:r>
              <a:rPr lang="ja-JP" altLang="en-US" sz="2400" b="1" dirty="0"/>
              <a:t>　　　　　　　　　　</a:t>
            </a:r>
            <a:endParaRPr lang="ja-JP" altLang="en-US" sz="2400" b="1" u="sng" dirty="0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8961E27B-5119-4AC5-B590-E596A8885CDF}"/>
              </a:ext>
            </a:extLst>
          </p:cNvPr>
          <p:cNvSpPr/>
          <p:nvPr/>
        </p:nvSpPr>
        <p:spPr>
          <a:xfrm>
            <a:off x="9789745" y="3070412"/>
            <a:ext cx="2181345" cy="52909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1050" dirty="0">
              <a:solidFill>
                <a:schemeClr val="tx1"/>
              </a:solidFill>
            </a:endParaRPr>
          </a:p>
          <a:p>
            <a:r>
              <a:rPr lang="en-US" altLang="ja-JP" sz="1050" dirty="0">
                <a:solidFill>
                  <a:schemeClr val="tx1"/>
                </a:solidFill>
              </a:rPr>
              <a:t>※</a:t>
            </a:r>
            <a:r>
              <a:rPr lang="ja-JP" altLang="en-US" sz="1050" dirty="0">
                <a:solidFill>
                  <a:schemeClr val="tx1"/>
                </a:solidFill>
              </a:rPr>
              <a:t>他にも受給条件があります</a:t>
            </a:r>
            <a:endParaRPr lang="en-US" altLang="ja-JP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391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5ED467AB-0F36-4F80-A5F5-A921C44D3651}"/>
              </a:ext>
            </a:extLst>
          </p:cNvPr>
          <p:cNvSpPr/>
          <p:nvPr/>
        </p:nvSpPr>
        <p:spPr>
          <a:xfrm>
            <a:off x="509666" y="929390"/>
            <a:ext cx="1484026" cy="82445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コロナ感染</a:t>
            </a: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F254195C-40DA-4A1B-A646-62ED23F619CD}"/>
              </a:ext>
            </a:extLst>
          </p:cNvPr>
          <p:cNvSpPr/>
          <p:nvPr/>
        </p:nvSpPr>
        <p:spPr>
          <a:xfrm>
            <a:off x="2606914" y="929390"/>
            <a:ext cx="1797306" cy="82445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仕事が原因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（職場、現場でクラスター等）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778C811C-68C5-4D73-AF0B-A4619A211545}"/>
              </a:ext>
            </a:extLst>
          </p:cNvPr>
          <p:cNvCxnSpPr>
            <a:cxnSpLocks/>
            <a:stCxn id="4" idx="3"/>
            <a:endCxn id="5" idx="1"/>
          </p:cNvCxnSpPr>
          <p:nvPr/>
        </p:nvCxnSpPr>
        <p:spPr>
          <a:xfrm>
            <a:off x="1993692" y="1341620"/>
            <a:ext cx="61322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77E45379-B7A1-4BE6-9EB4-C736821B660A}"/>
              </a:ext>
            </a:extLst>
          </p:cNvPr>
          <p:cNvSpPr/>
          <p:nvPr/>
        </p:nvSpPr>
        <p:spPr>
          <a:xfrm>
            <a:off x="2606914" y="2059598"/>
            <a:ext cx="1797306" cy="82445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仕事が原因でない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（家庭内など）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124EB24C-B14B-45E4-92DD-FB0A52FD9834}"/>
              </a:ext>
            </a:extLst>
          </p:cNvPr>
          <p:cNvCxnSpPr>
            <a:cxnSpLocks/>
            <a:stCxn id="4" idx="3"/>
            <a:endCxn id="10" idx="1"/>
          </p:cNvCxnSpPr>
          <p:nvPr/>
        </p:nvCxnSpPr>
        <p:spPr>
          <a:xfrm>
            <a:off x="1993692" y="1341620"/>
            <a:ext cx="613222" cy="11302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1DED6BD1-1CFB-4AA0-8740-8326B5B66DC2}"/>
              </a:ext>
            </a:extLst>
          </p:cNvPr>
          <p:cNvCxnSpPr>
            <a:cxnSpLocks/>
            <a:stCxn id="5" idx="3"/>
            <a:endCxn id="16" idx="1"/>
          </p:cNvCxnSpPr>
          <p:nvPr/>
        </p:nvCxnSpPr>
        <p:spPr>
          <a:xfrm>
            <a:off x="4404220" y="1341620"/>
            <a:ext cx="61322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E969A9A1-F6E8-4628-83E5-DC9F8907349E}"/>
              </a:ext>
            </a:extLst>
          </p:cNvPr>
          <p:cNvSpPr/>
          <p:nvPr/>
        </p:nvSpPr>
        <p:spPr>
          <a:xfrm>
            <a:off x="5017442" y="929390"/>
            <a:ext cx="1797306" cy="82445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労災申請</a:t>
            </a:r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8EE0EAEA-6AC2-4131-8787-6299FF1F4051}"/>
              </a:ext>
            </a:extLst>
          </p:cNvPr>
          <p:cNvSpPr/>
          <p:nvPr/>
        </p:nvSpPr>
        <p:spPr>
          <a:xfrm>
            <a:off x="5017442" y="2059598"/>
            <a:ext cx="1797306" cy="82445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欠勤又は</a:t>
            </a:r>
            <a:r>
              <a:rPr lang="ja-JP" altLang="en-US" sz="1400" dirty="0">
                <a:solidFill>
                  <a:schemeClr val="tx1"/>
                </a:solidFill>
              </a:rPr>
              <a:t>有休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13A56395-E685-46CB-8C69-55CE3565FC57}"/>
              </a:ext>
            </a:extLst>
          </p:cNvPr>
          <p:cNvCxnSpPr>
            <a:cxnSpLocks/>
            <a:stCxn id="10" idx="3"/>
            <a:endCxn id="18" idx="1"/>
          </p:cNvCxnSpPr>
          <p:nvPr/>
        </p:nvCxnSpPr>
        <p:spPr>
          <a:xfrm>
            <a:off x="4404220" y="2471828"/>
            <a:ext cx="61322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659953AE-7E66-4119-AF1A-D03C3C38237F}"/>
              </a:ext>
            </a:extLst>
          </p:cNvPr>
          <p:cNvSpPr/>
          <p:nvPr/>
        </p:nvSpPr>
        <p:spPr>
          <a:xfrm>
            <a:off x="7427970" y="929390"/>
            <a:ext cx="3735330" cy="82445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会社に申し出てください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（会社が申請）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4CD8D504-707F-4960-B4C7-3C682F0B92D4}"/>
              </a:ext>
            </a:extLst>
          </p:cNvPr>
          <p:cNvCxnSpPr>
            <a:cxnSpLocks/>
            <a:stCxn id="16" idx="3"/>
            <a:endCxn id="25" idx="1"/>
          </p:cNvCxnSpPr>
          <p:nvPr/>
        </p:nvCxnSpPr>
        <p:spPr>
          <a:xfrm>
            <a:off x="6814748" y="1341620"/>
            <a:ext cx="61322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21B02409-EB68-4A69-A2B2-D4C94941AF2B}"/>
              </a:ext>
            </a:extLst>
          </p:cNvPr>
          <p:cNvSpPr/>
          <p:nvPr/>
        </p:nvSpPr>
        <p:spPr>
          <a:xfrm>
            <a:off x="7427970" y="2059598"/>
            <a:ext cx="3735330" cy="82445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</a:rPr>
              <a:t>有休の場合：「有休届」を会社に提出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欠勤の場合：傷病手当金が４日目から支給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8CE3C6CD-A982-4EF1-A9AF-13D6C85A06F9}"/>
              </a:ext>
            </a:extLst>
          </p:cNvPr>
          <p:cNvCxnSpPr>
            <a:cxnSpLocks/>
            <a:endCxn id="29" idx="1"/>
          </p:cNvCxnSpPr>
          <p:nvPr/>
        </p:nvCxnSpPr>
        <p:spPr>
          <a:xfrm>
            <a:off x="6814748" y="2471828"/>
            <a:ext cx="61322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D06C8BA2-75C8-4439-A372-4A2CEBC06586}"/>
              </a:ext>
            </a:extLst>
          </p:cNvPr>
          <p:cNvSpPr/>
          <p:nvPr/>
        </p:nvSpPr>
        <p:spPr>
          <a:xfrm>
            <a:off x="509666" y="3429000"/>
            <a:ext cx="1484026" cy="82445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濃厚接触者</a:t>
            </a:r>
          </a:p>
        </p:txBody>
      </p: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ACB49E6A-AB85-48D0-9F2B-DADF26B42250}"/>
              </a:ext>
            </a:extLst>
          </p:cNvPr>
          <p:cNvSpPr/>
          <p:nvPr/>
        </p:nvSpPr>
        <p:spPr>
          <a:xfrm>
            <a:off x="2606914" y="3429000"/>
            <a:ext cx="1797306" cy="82445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保健所の指示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で休業</a:t>
            </a:r>
          </a:p>
        </p:txBody>
      </p: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8AC58FA1-3DDB-4A49-849A-72097C05F6C2}"/>
              </a:ext>
            </a:extLst>
          </p:cNvPr>
          <p:cNvCxnSpPr>
            <a:cxnSpLocks/>
            <a:stCxn id="33" idx="3"/>
            <a:endCxn id="34" idx="1"/>
          </p:cNvCxnSpPr>
          <p:nvPr/>
        </p:nvCxnSpPr>
        <p:spPr>
          <a:xfrm>
            <a:off x="1993692" y="3841230"/>
            <a:ext cx="61322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58AE7E7A-E537-4AF0-902C-E3454CC9EFC4}"/>
              </a:ext>
            </a:extLst>
          </p:cNvPr>
          <p:cNvSpPr/>
          <p:nvPr/>
        </p:nvSpPr>
        <p:spPr>
          <a:xfrm>
            <a:off x="2606914" y="5809168"/>
            <a:ext cx="1797306" cy="82445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会社の指示で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休業</a:t>
            </a:r>
          </a:p>
        </p:txBody>
      </p:sp>
      <p:cxnSp>
        <p:nvCxnSpPr>
          <p:cNvPr id="37" name="直線矢印コネクタ 36">
            <a:extLst>
              <a:ext uri="{FF2B5EF4-FFF2-40B4-BE49-F238E27FC236}">
                <a16:creationId xmlns:a16="http://schemas.microsoft.com/office/drawing/2014/main" id="{5B71C43A-E9FB-4DFB-9514-E476A3EA811F}"/>
              </a:ext>
            </a:extLst>
          </p:cNvPr>
          <p:cNvCxnSpPr>
            <a:cxnSpLocks/>
            <a:stCxn id="33" idx="3"/>
            <a:endCxn id="36" idx="1"/>
          </p:cNvCxnSpPr>
          <p:nvPr/>
        </p:nvCxnSpPr>
        <p:spPr>
          <a:xfrm>
            <a:off x="1993692" y="3841230"/>
            <a:ext cx="613222" cy="23801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直線矢印コネクタ 37">
            <a:extLst>
              <a:ext uri="{FF2B5EF4-FFF2-40B4-BE49-F238E27FC236}">
                <a16:creationId xmlns:a16="http://schemas.microsoft.com/office/drawing/2014/main" id="{A249A2B6-00F0-4791-9C06-BAF511D21B7E}"/>
              </a:ext>
            </a:extLst>
          </p:cNvPr>
          <p:cNvCxnSpPr>
            <a:cxnSpLocks/>
            <a:stCxn id="34" idx="3"/>
            <a:endCxn id="39" idx="1"/>
          </p:cNvCxnSpPr>
          <p:nvPr/>
        </p:nvCxnSpPr>
        <p:spPr>
          <a:xfrm>
            <a:off x="4404220" y="3841230"/>
            <a:ext cx="61322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四角形: 角を丸くする 38">
            <a:extLst>
              <a:ext uri="{FF2B5EF4-FFF2-40B4-BE49-F238E27FC236}">
                <a16:creationId xmlns:a16="http://schemas.microsoft.com/office/drawing/2014/main" id="{9EC74EF8-060A-4093-AE7C-F2E632813681}"/>
              </a:ext>
            </a:extLst>
          </p:cNvPr>
          <p:cNvSpPr/>
          <p:nvPr/>
        </p:nvSpPr>
        <p:spPr>
          <a:xfrm>
            <a:off x="5017442" y="3429000"/>
            <a:ext cx="1797306" cy="82445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欠勤又は</a:t>
            </a:r>
            <a:r>
              <a:rPr lang="ja-JP" altLang="en-US" sz="1400" dirty="0">
                <a:solidFill>
                  <a:schemeClr val="tx1"/>
                </a:solidFill>
              </a:rPr>
              <a:t>有休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40" name="四角形: 角を丸くする 39">
            <a:extLst>
              <a:ext uri="{FF2B5EF4-FFF2-40B4-BE49-F238E27FC236}">
                <a16:creationId xmlns:a16="http://schemas.microsoft.com/office/drawing/2014/main" id="{ADF9AB0E-C17E-480B-8884-AD0EC7128145}"/>
              </a:ext>
            </a:extLst>
          </p:cNvPr>
          <p:cNvSpPr/>
          <p:nvPr/>
        </p:nvSpPr>
        <p:spPr>
          <a:xfrm>
            <a:off x="5017442" y="5809168"/>
            <a:ext cx="1797306" cy="82445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休業手当又は有休</a:t>
            </a:r>
          </a:p>
        </p:txBody>
      </p: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302AA0CF-0A88-4546-86F4-01FE6B710342}"/>
              </a:ext>
            </a:extLst>
          </p:cNvPr>
          <p:cNvCxnSpPr>
            <a:cxnSpLocks/>
            <a:stCxn id="36" idx="3"/>
            <a:endCxn id="40" idx="1"/>
          </p:cNvCxnSpPr>
          <p:nvPr/>
        </p:nvCxnSpPr>
        <p:spPr>
          <a:xfrm>
            <a:off x="4404220" y="6221398"/>
            <a:ext cx="61322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四角形: 角を丸くする 41">
            <a:extLst>
              <a:ext uri="{FF2B5EF4-FFF2-40B4-BE49-F238E27FC236}">
                <a16:creationId xmlns:a16="http://schemas.microsoft.com/office/drawing/2014/main" id="{6FD86CD6-E8B4-497B-A69A-641701FAA5C2}"/>
              </a:ext>
            </a:extLst>
          </p:cNvPr>
          <p:cNvSpPr/>
          <p:nvPr/>
        </p:nvSpPr>
        <p:spPr>
          <a:xfrm>
            <a:off x="7427970" y="3429000"/>
            <a:ext cx="3735330" cy="82445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有休の場合は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「有給休暇届」を会社に提出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6CB0CE8D-BA2D-49ED-ABE1-D29702FAE897}"/>
              </a:ext>
            </a:extLst>
          </p:cNvPr>
          <p:cNvCxnSpPr>
            <a:cxnSpLocks/>
            <a:stCxn id="39" idx="3"/>
            <a:endCxn id="42" idx="1"/>
          </p:cNvCxnSpPr>
          <p:nvPr/>
        </p:nvCxnSpPr>
        <p:spPr>
          <a:xfrm>
            <a:off x="6814748" y="3841230"/>
            <a:ext cx="61322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18E7C4A0-C057-428D-A48F-1E1ABF4086C0}"/>
              </a:ext>
            </a:extLst>
          </p:cNvPr>
          <p:cNvSpPr/>
          <p:nvPr/>
        </p:nvSpPr>
        <p:spPr>
          <a:xfrm>
            <a:off x="7427969" y="5809168"/>
            <a:ext cx="3767873" cy="82445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有休の場合は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「有給休暇届」を会社に提出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BDF28635-8540-42D4-B752-655E97AD24D3}"/>
              </a:ext>
            </a:extLst>
          </p:cNvPr>
          <p:cNvCxnSpPr>
            <a:cxnSpLocks/>
            <a:endCxn id="44" idx="1"/>
          </p:cNvCxnSpPr>
          <p:nvPr/>
        </p:nvCxnSpPr>
        <p:spPr>
          <a:xfrm>
            <a:off x="6814748" y="6221398"/>
            <a:ext cx="61322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四角形: 角を丸くする 47">
            <a:extLst>
              <a:ext uri="{FF2B5EF4-FFF2-40B4-BE49-F238E27FC236}">
                <a16:creationId xmlns:a16="http://schemas.microsoft.com/office/drawing/2014/main" id="{DF4C5B9C-BE8B-4770-A080-91985265AAAE}"/>
              </a:ext>
            </a:extLst>
          </p:cNvPr>
          <p:cNvSpPr/>
          <p:nvPr/>
        </p:nvSpPr>
        <p:spPr>
          <a:xfrm>
            <a:off x="7427970" y="4566789"/>
            <a:ext cx="3735330" cy="82445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欠勤の場合は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休業支援金・給付金の対象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49" name="直線矢印コネクタ 48">
            <a:extLst>
              <a:ext uri="{FF2B5EF4-FFF2-40B4-BE49-F238E27FC236}">
                <a16:creationId xmlns:a16="http://schemas.microsoft.com/office/drawing/2014/main" id="{6B8FA309-FE5D-4A58-8237-B865C8C5EEAF}"/>
              </a:ext>
            </a:extLst>
          </p:cNvPr>
          <p:cNvCxnSpPr>
            <a:cxnSpLocks/>
            <a:stCxn id="39" idx="3"/>
            <a:endCxn id="48" idx="1"/>
          </p:cNvCxnSpPr>
          <p:nvPr/>
        </p:nvCxnSpPr>
        <p:spPr>
          <a:xfrm>
            <a:off x="6814748" y="3841230"/>
            <a:ext cx="613222" cy="11377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四角形: 角を丸くする 54">
            <a:extLst>
              <a:ext uri="{FF2B5EF4-FFF2-40B4-BE49-F238E27FC236}">
                <a16:creationId xmlns:a16="http://schemas.microsoft.com/office/drawing/2014/main" id="{B7133904-30D6-4D76-A69F-AC29D655D176}"/>
              </a:ext>
            </a:extLst>
          </p:cNvPr>
          <p:cNvSpPr/>
          <p:nvPr/>
        </p:nvSpPr>
        <p:spPr>
          <a:xfrm>
            <a:off x="7734581" y="4798402"/>
            <a:ext cx="613222" cy="53925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50" dirty="0">
                <a:solidFill>
                  <a:schemeClr val="tx1"/>
                </a:solidFill>
              </a:rPr>
              <a:t>※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56" name="四角形: 角を丸くする 55">
            <a:extLst>
              <a:ext uri="{FF2B5EF4-FFF2-40B4-BE49-F238E27FC236}">
                <a16:creationId xmlns:a16="http://schemas.microsoft.com/office/drawing/2014/main" id="{943B19D0-9327-4EB8-BC39-64CE4AB3865B}"/>
              </a:ext>
            </a:extLst>
          </p:cNvPr>
          <p:cNvSpPr/>
          <p:nvPr/>
        </p:nvSpPr>
        <p:spPr>
          <a:xfrm>
            <a:off x="4815761" y="5809168"/>
            <a:ext cx="733556" cy="43632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50" dirty="0">
                <a:solidFill>
                  <a:schemeClr val="tx1"/>
                </a:solidFill>
              </a:rPr>
              <a:t>※</a:t>
            </a:r>
            <a:r>
              <a:rPr lang="ja-JP" altLang="en-US" sz="1050" dirty="0">
                <a:solidFill>
                  <a:schemeClr val="tx1"/>
                </a:solidFill>
              </a:rPr>
              <a:t>２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57" name="四角形: 角を丸くする 56">
            <a:extLst>
              <a:ext uri="{FF2B5EF4-FFF2-40B4-BE49-F238E27FC236}">
                <a16:creationId xmlns:a16="http://schemas.microsoft.com/office/drawing/2014/main" id="{EACB6728-9C24-4CBA-8C26-ADE52B00EF5D}"/>
              </a:ext>
            </a:extLst>
          </p:cNvPr>
          <p:cNvSpPr/>
          <p:nvPr/>
        </p:nvSpPr>
        <p:spPr>
          <a:xfrm>
            <a:off x="4710831" y="4562993"/>
            <a:ext cx="3991644" cy="53925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sz="1050" dirty="0">
                <a:solidFill>
                  <a:schemeClr val="tx1"/>
                </a:solidFill>
              </a:rPr>
              <a:t>※</a:t>
            </a:r>
          </a:p>
          <a:p>
            <a:r>
              <a:rPr lang="ja-JP" altLang="en-US" sz="1050" dirty="0">
                <a:solidFill>
                  <a:schemeClr val="tx1"/>
                </a:solidFill>
              </a:rPr>
              <a:t>「新型コロナウィルス感染症</a:t>
            </a:r>
            <a:endParaRPr lang="en-US" altLang="ja-JP" sz="1050" dirty="0">
              <a:solidFill>
                <a:schemeClr val="tx1"/>
              </a:solidFill>
            </a:endParaRPr>
          </a:p>
          <a:p>
            <a:r>
              <a:rPr lang="ja-JP" altLang="en-US" sz="1050" dirty="0">
                <a:solidFill>
                  <a:schemeClr val="tx1"/>
                </a:solidFill>
              </a:rPr>
              <a:t>　　　　　対応休業支援金・給付金」</a:t>
            </a:r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r>
              <a:rPr lang="en-US" altLang="ja-JP" sz="1050" dirty="0">
                <a:solidFill>
                  <a:schemeClr val="tx1"/>
                </a:solidFill>
              </a:rPr>
              <a:t>※</a:t>
            </a:r>
            <a:r>
              <a:rPr lang="ja-JP" altLang="en-US" sz="1050" dirty="0">
                <a:solidFill>
                  <a:schemeClr val="tx1"/>
                </a:solidFill>
              </a:rPr>
              <a:t>２</a:t>
            </a:r>
            <a:endParaRPr lang="en-US" altLang="ja-JP" sz="1050" dirty="0">
              <a:solidFill>
                <a:schemeClr val="tx1"/>
              </a:solidFill>
            </a:endParaRPr>
          </a:p>
          <a:p>
            <a:r>
              <a:rPr lang="ja-JP" altLang="en-US" sz="1050" dirty="0">
                <a:solidFill>
                  <a:schemeClr val="tx1"/>
                </a:solidFill>
              </a:rPr>
              <a:t>休業手当＝平均賃金の</a:t>
            </a:r>
            <a:r>
              <a:rPr lang="en-US" altLang="ja-JP" sz="1050" dirty="0">
                <a:solidFill>
                  <a:schemeClr val="tx1"/>
                </a:solidFill>
              </a:rPr>
              <a:t>60</a:t>
            </a:r>
            <a:r>
              <a:rPr lang="ja-JP" altLang="en-US" sz="1050" dirty="0">
                <a:solidFill>
                  <a:schemeClr val="tx1"/>
                </a:solidFill>
              </a:rPr>
              <a:t>％</a:t>
            </a:r>
            <a:endParaRPr lang="en-US" altLang="ja-JP" sz="1050" dirty="0">
              <a:solidFill>
                <a:schemeClr val="tx1"/>
              </a:solidFill>
            </a:endParaRPr>
          </a:p>
        </p:txBody>
      </p:sp>
      <p:sp>
        <p:nvSpPr>
          <p:cNvPr id="60" name="四角形: 角を丸くする 59">
            <a:extLst>
              <a:ext uri="{FF2B5EF4-FFF2-40B4-BE49-F238E27FC236}">
                <a16:creationId xmlns:a16="http://schemas.microsoft.com/office/drawing/2014/main" id="{01F851CF-6762-4BB8-B4DD-0EC58393CF68}"/>
              </a:ext>
            </a:extLst>
          </p:cNvPr>
          <p:cNvSpPr/>
          <p:nvPr/>
        </p:nvSpPr>
        <p:spPr>
          <a:xfrm>
            <a:off x="509665" y="61953"/>
            <a:ext cx="9691347" cy="550551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u="sng" dirty="0">
                <a:solidFill>
                  <a:schemeClr val="tx1"/>
                </a:solidFill>
              </a:rPr>
              <a:t>③コロナ感染・濃厚接触者への簡易対応フロー</a:t>
            </a:r>
          </a:p>
        </p:txBody>
      </p:sp>
      <p:sp>
        <p:nvSpPr>
          <p:cNvPr id="46" name="四角形: 角を丸くする 45">
            <a:extLst>
              <a:ext uri="{FF2B5EF4-FFF2-40B4-BE49-F238E27FC236}">
                <a16:creationId xmlns:a16="http://schemas.microsoft.com/office/drawing/2014/main" id="{65FD17CA-B782-479E-BFE6-642CDB582BF9}"/>
              </a:ext>
            </a:extLst>
          </p:cNvPr>
          <p:cNvSpPr/>
          <p:nvPr/>
        </p:nvSpPr>
        <p:spPr>
          <a:xfrm>
            <a:off x="7633774" y="2737075"/>
            <a:ext cx="3529526" cy="90546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1050" dirty="0">
              <a:solidFill>
                <a:schemeClr val="tx1"/>
              </a:solidFill>
            </a:endParaRPr>
          </a:p>
          <a:p>
            <a:r>
              <a:rPr lang="en-US" altLang="ja-JP" sz="1050" dirty="0">
                <a:solidFill>
                  <a:schemeClr val="tx1"/>
                </a:solidFill>
              </a:rPr>
              <a:t>※</a:t>
            </a:r>
            <a:r>
              <a:rPr lang="ja-JP" altLang="en-US" sz="1050" dirty="0">
                <a:solidFill>
                  <a:schemeClr val="tx1"/>
                </a:solidFill>
              </a:rPr>
              <a:t>国民健康保険加入者も、</a:t>
            </a:r>
            <a:r>
              <a:rPr lang="en-US" altLang="ja-JP" sz="1050" dirty="0">
                <a:solidFill>
                  <a:schemeClr val="tx1"/>
                </a:solidFill>
              </a:rPr>
              <a:t>4</a:t>
            </a:r>
            <a:r>
              <a:rPr lang="ja-JP" altLang="en-US" sz="1050" dirty="0">
                <a:solidFill>
                  <a:schemeClr val="tx1"/>
                </a:solidFill>
              </a:rPr>
              <a:t>日目から傷病手当金の申請が可能です</a:t>
            </a:r>
            <a:endParaRPr lang="en-US" altLang="ja-JP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312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</TotalTime>
  <Words>503</Words>
  <Application>Microsoft Office PowerPoint</Application>
  <PresentationFormat>ワイド画面</PresentationFormat>
  <Paragraphs>82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游ゴシック</vt:lpstr>
      <vt:lpstr>游ゴシック Light</vt:lpstr>
      <vt:lpstr>Arial</vt:lpstr>
      <vt:lpstr>Office テーマ</vt:lpstr>
      <vt:lpstr>PowerPoint プレゼンテーション</vt:lpstr>
      <vt:lpstr>①コロナウイルスに関する主な給付金等（会社）　　　　　　　　2022/1/27現在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及川事務所加藤</dc:creator>
  <cp:lastModifiedBy>及川事務所加藤</cp:lastModifiedBy>
  <cp:revision>3</cp:revision>
  <cp:lastPrinted>2022-01-28T10:49:45Z</cp:lastPrinted>
  <dcterms:created xsi:type="dcterms:W3CDTF">2022-01-28T10:04:53Z</dcterms:created>
  <dcterms:modified xsi:type="dcterms:W3CDTF">2022-01-28T10:56:25Z</dcterms:modified>
</cp:coreProperties>
</file>